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3" r:id="rId4"/>
    <p:sldId id="264" r:id="rId5"/>
    <p:sldId id="269" r:id="rId6"/>
    <p:sldId id="270" r:id="rId7"/>
    <p:sldId id="268" r:id="rId8"/>
    <p:sldId id="271" r:id="rId9"/>
    <p:sldId id="273" r:id="rId10"/>
    <p:sldId id="274" r:id="rId11"/>
    <p:sldId id="275" r:id="rId12"/>
    <p:sldId id="278" r:id="rId13"/>
    <p:sldId id="276" r:id="rId14"/>
    <p:sldId id="279" r:id="rId15"/>
    <p:sldId id="272" r:id="rId16"/>
    <p:sldId id="266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>
                <a:solidFill>
                  <a:srgbClr val="7030A0"/>
                </a:solidFill>
              </a:defRPr>
            </a:pPr>
            <a:r>
              <a:rPr lang="ru-RU" sz="4000" dirty="0">
                <a:solidFill>
                  <a:srgbClr val="7030A0"/>
                </a:solidFill>
              </a:rPr>
              <a:t>Любите ли вы хлеб?</a:t>
            </a:r>
            <a:endParaRPr lang="ru-RU" sz="24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3.7646662782417302E-2"/>
          <c:y val="2.5195613185836494E-2"/>
        </c:manualLayout>
      </c:layout>
    </c:title>
    <c:plotArea>
      <c:layout>
        <c:manualLayout>
          <c:layoutTarget val="inner"/>
          <c:xMode val="edge"/>
          <c:yMode val="edge"/>
          <c:x val="5.708966142293001E-2"/>
          <c:y val="0.23200091764695699"/>
          <c:w val="0.54080559331909106"/>
          <c:h val="0.753327552349883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хлеб?</c:v>
                </c:pt>
              </c:strCache>
            </c:strRef>
          </c:tx>
          <c:explosion val="20"/>
          <c:dLbls>
            <c:dLbl>
              <c:idx val="0"/>
              <c:layout>
                <c:manualLayout>
                  <c:x val="-7.6504736215931499E-2"/>
                  <c:y val="-0.25109085048579449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2.1766734968276264E-2"/>
                  <c:y val="1.238173995373866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7.1020780734123101E-2"/>
                  <c:y val="0.12034557487840453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очень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0.87000000000000011</c:v>
                </c:pt>
                <c:pt idx="1">
                  <c:v>1.0000000000000002E-2</c:v>
                </c:pt>
                <c:pt idx="2">
                  <c:v>0.11</c:v>
                </c:pt>
              </c:numCache>
            </c:numRef>
          </c:val>
        </c:ser>
        <c:dLbls/>
        <c:firstSliceAng val="0"/>
      </c:pieChart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4149841393150775"/>
          <c:y val="0.31260523722472394"/>
          <c:w val="0.31485725383569624"/>
          <c:h val="0.36180828392804842"/>
        </c:manualLayout>
      </c:layout>
      <c:txPr>
        <a:bodyPr/>
        <a:lstStyle/>
        <a:p>
          <a:pPr>
            <a:defRPr sz="2800" b="1"/>
          </a:pPr>
          <a:endParaRPr lang="ru-RU"/>
        </a:p>
      </c:txPr>
    </c:legend>
    <c:plotVisOnly val="1"/>
    <c:dispBlanksAs val="zero"/>
  </c:chart>
  <c:spPr>
    <a:ln w="12700" cmpd="sng">
      <a:noFill/>
    </a:ln>
    <a:effectLst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16997485764844947"/>
          <c:y val="0"/>
        </c:manualLayout>
      </c:layout>
      <c:txPr>
        <a:bodyPr/>
        <a:lstStyle/>
        <a:p>
          <a:pPr>
            <a:defRPr sz="3600">
              <a:solidFill>
                <a:srgbClr val="7030A0"/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3.7339319655173446E-2"/>
          <c:y val="0.23389524451621052"/>
          <c:w val="0.50383465901186153"/>
          <c:h val="0.766104755483789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вы употребляете хлеб?</c:v>
                </c:pt>
              </c:strCache>
            </c:strRef>
          </c:tx>
          <c:explosion val="14"/>
          <c:dLbls>
            <c:dLbl>
              <c:idx val="0"/>
              <c:layout>
                <c:manualLayout>
                  <c:x val="-0.14627814256781921"/>
                  <c:y val="-8.8461483298194296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3341870328492678"/>
                  <c:y val="7.4925060596933591E-3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6.0577064545132557E-2"/>
                  <c:y val="0.13603774937968818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Каждый день</c:v>
                </c:pt>
                <c:pt idx="1">
                  <c:v>Через день</c:v>
                </c:pt>
                <c:pt idx="2">
                  <c:v>Один раз в неделю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0.65000000000000013</c:v>
                </c:pt>
                <c:pt idx="1">
                  <c:v>0.24000000000000002</c:v>
                </c:pt>
                <c:pt idx="2">
                  <c:v>0.12000000000000001</c:v>
                </c:pt>
              </c:numCache>
            </c:numRef>
          </c:val>
        </c:ser>
        <c:dLbls/>
        <c:firstSliceAng val="0"/>
      </c:pieChart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3026142740896662"/>
          <c:y val="0.27426880270533105"/>
          <c:w val="0.33837160979877529"/>
          <c:h val="0.39717629046369207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zero"/>
  </c:chart>
  <c:spPr>
    <a:ln cmpd="sng">
      <a:noFill/>
      <a:prstDash val="solid"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/>
            </a:pPr>
            <a:r>
              <a:rPr lang="ru-RU" sz="3600" dirty="0">
                <a:solidFill>
                  <a:srgbClr val="7030A0"/>
                </a:solidFill>
              </a:rPr>
              <a:t>Покупаете или печёте хлеб?</a:t>
            </a:r>
          </a:p>
        </c:rich>
      </c:tx>
      <c:layout>
        <c:manualLayout>
          <c:xMode val="edge"/>
          <c:yMode val="edge"/>
          <c:x val="3.3340597686769974E-2"/>
          <c:y val="2.6682748400665493E-2"/>
        </c:manualLayout>
      </c:layout>
    </c:title>
    <c:plotArea>
      <c:layout>
        <c:manualLayout>
          <c:layoutTarget val="inner"/>
          <c:xMode val="edge"/>
          <c:yMode val="edge"/>
          <c:x val="4.3975962855362816E-2"/>
          <c:y val="0.28838380557466009"/>
          <c:w val="0.51608956581394294"/>
          <c:h val="0.613295161815896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Покупаете или печёте хлеб?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9230460775736389E-2"/>
                  <c:y val="-0.1982161604799401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9.2409230096237971E-2"/>
                  <c:y val="0.13553430821147358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Покупаем</c:v>
                </c:pt>
                <c:pt idx="1">
                  <c:v>Печём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0.77000000000000013</c:v>
                </c:pt>
                <c:pt idx="1">
                  <c:v>0.23</c:v>
                </c:pt>
              </c:numCache>
            </c:numRef>
          </c:val>
        </c:ser>
        <c:dLbls/>
        <c:firstSliceAng val="0"/>
      </c:pieChart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229259770201192"/>
          <c:y val="0.71256728922776358"/>
          <c:w val="0.20783920239136777"/>
          <c:h val="0.20422994051172641"/>
        </c:manualLayout>
      </c:layout>
      <c:txPr>
        <a:bodyPr/>
        <a:lstStyle/>
        <a:p>
          <a:pPr>
            <a:defRPr sz="2000" b="1">
              <a:solidFill>
                <a:srgbClr val="FFFF00"/>
              </a:solidFill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800"/>
            </a:pPr>
            <a:r>
              <a:rPr lang="ru-RU" sz="3200" dirty="0">
                <a:solidFill>
                  <a:srgbClr val="7030A0"/>
                </a:solidFill>
              </a:rPr>
              <a:t>Любимый </a:t>
            </a:r>
            <a:r>
              <a:rPr lang="ru-RU" sz="3200" dirty="0" smtClean="0">
                <a:solidFill>
                  <a:srgbClr val="7030A0"/>
                </a:solidFill>
              </a:rPr>
              <a:t>хлеб?</a:t>
            </a:r>
            <a:endParaRPr lang="ru-RU" sz="32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20467594240540746"/>
          <c:y val="3.4665244309233463E-2"/>
        </c:manualLayout>
      </c:layout>
    </c:title>
    <c:plotArea>
      <c:layout>
        <c:manualLayout>
          <c:layoutTarget val="inner"/>
          <c:xMode val="edge"/>
          <c:yMode val="edge"/>
          <c:x val="0.16901861536716356"/>
          <c:y val="0.1676177620423065"/>
          <c:w val="0.44760793118690079"/>
          <c:h val="0.674871879314135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Любимый хлеб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2767127641980555"/>
                  <c:y val="-3.6017093009252051E-2"/>
                </c:manualLayout>
              </c:layout>
              <c:showVal val="1"/>
            </c:dLbl>
            <c:dLbl>
              <c:idx val="1"/>
              <c:layout>
                <c:manualLayout>
                  <c:x val="0.12650275676747846"/>
                  <c:y val="1.8276934580650966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Чёрный</c:v>
                </c:pt>
                <c:pt idx="1">
                  <c:v>Белый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0.43000000000000005</c:v>
                </c:pt>
              </c:numCache>
            </c:numRef>
          </c:val>
        </c:ser>
        <c:dLbls/>
        <c:firstSliceAng val="0"/>
      </c:pieChart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7492084850713285"/>
          <c:y val="0.62763613442127009"/>
          <c:w val="0.197816953768151"/>
          <c:h val="0.30419476172419996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2800">
              <a:solidFill>
                <a:srgbClr val="7030A0"/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006727494278228"/>
          <c:y val="0.18271870255156836"/>
          <c:w val="0.46140400058522185"/>
          <c:h val="0.695878698663111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вы делаете с оставшимся хлебом?</c:v>
                </c:pt>
              </c:strCache>
            </c:strRef>
          </c:tx>
          <c:explosion val="12"/>
          <c:dLbls>
            <c:dLbl>
              <c:idx val="1"/>
              <c:layout>
                <c:manualLayout>
                  <c:x val="-8.6695100612423456E-2"/>
                  <c:y val="-0.18377538487832545"/>
                </c:manualLayout>
              </c:layout>
              <c:showVal val="1"/>
            </c:dLbl>
            <c:dLbl>
              <c:idx val="2"/>
              <c:layout>
                <c:manualLayout>
                  <c:x val="0.12519666812481769"/>
                  <c:y val="-2.72881399278554E-2"/>
                </c:manualLayout>
              </c:layout>
              <c:showVal val="1"/>
            </c:dLbl>
            <c:dLbl>
              <c:idx val="4"/>
              <c:layout>
                <c:manualLayout>
                  <c:x val="-6.4923823954606399E-2"/>
                  <c:y val="-2.2017422446888618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Доедаем</c:v>
                </c:pt>
                <c:pt idx="1">
                  <c:v>Делаем сухари</c:v>
                </c:pt>
                <c:pt idx="2">
                  <c:v>Убираем до след. Раза</c:v>
                </c:pt>
                <c:pt idx="3">
                  <c:v>Кормим птиц</c:v>
                </c:pt>
                <c:pt idx="4">
                  <c:v>Выкидываем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0.17</c:v>
                </c:pt>
                <c:pt idx="1">
                  <c:v>0.44</c:v>
                </c:pt>
                <c:pt idx="2">
                  <c:v>0.25</c:v>
                </c:pt>
                <c:pt idx="3">
                  <c:v>0.13</c:v>
                </c:pt>
                <c:pt idx="4">
                  <c:v>1.0000000000000002E-2</c:v>
                </c:pt>
              </c:numCache>
            </c:numRef>
          </c:val>
        </c:ser>
        <c:dLbls/>
        <c:firstSliceAng val="0"/>
      </c:pieChart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2513799266835612"/>
          <c:y val="0.23378787387821107"/>
          <c:w val="0.32098520888013998"/>
          <c:h val="0.53636999438333999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E2796-4A77-4421-97E8-86AFD54DDBB1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FBEE4-E10C-44EE-9081-3E7668B6B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BEE4-E10C-44EE-9081-3E7668B6B8B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ПРОЕКТ\x_334427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96"/>
          <a:stretch/>
        </p:blipFill>
        <p:spPr bwMode="auto">
          <a:xfrm>
            <a:off x="-9316" y="1628800"/>
            <a:ext cx="915331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6000" b="1" dirty="0" smtClean="0"/>
              <a:t>Хлеб в жизни людей!</a:t>
            </a:r>
            <a:endParaRPr lang="ru-RU" sz="6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4509120"/>
            <a:ext cx="2358008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Работу выполнили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Ученицы 3Б класса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МАОУ СОШ №7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Козлова Анна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Янковчук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Полина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Тетюева Н.В.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7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75000"/>
              </a:srgbClr>
            </a:gs>
            <a:gs pos="45000">
              <a:srgbClr val="FF7A00">
                <a:alpha val="72000"/>
              </a:srgbClr>
            </a:gs>
            <a:gs pos="70000">
              <a:srgbClr val="FF0300">
                <a:alpha val="77000"/>
              </a:srgb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95536" y="404664"/>
          <a:ext cx="77235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Bond\Desktop\мама\ПРОЕКТ\10655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221088"/>
            <a:ext cx="2483768" cy="1959580"/>
          </a:xfrm>
          <a:prstGeom prst="rect">
            <a:avLst/>
          </a:prstGeom>
          <a:noFill/>
        </p:spPr>
      </p:pic>
      <p:pic>
        <p:nvPicPr>
          <p:cNvPr id="34818" name="Picture 2" descr="http://www.tapeti.org/d/857861-3/Foods-100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2142">
            <a:off x="6629775" y="347853"/>
            <a:ext cx="2155268" cy="1616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48000"/>
              </a:srgbClr>
            </a:gs>
            <a:gs pos="45000">
              <a:srgbClr val="FF7A00">
                <a:alpha val="67000"/>
              </a:srgbClr>
            </a:gs>
            <a:gs pos="70000">
              <a:srgbClr val="FF0300">
                <a:alpha val="82000"/>
              </a:srgb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539552" y="404664"/>
          <a:ext cx="79928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Bond\Desktop\мама\ПРОЕКТ\10655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353884"/>
            <a:ext cx="2771800" cy="2186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48000"/>
              </a:srgbClr>
            </a:gs>
            <a:gs pos="45000">
              <a:srgbClr val="FF7A00">
                <a:alpha val="67000"/>
              </a:srgbClr>
            </a:gs>
            <a:gs pos="70000">
              <a:srgbClr val="FF0300">
                <a:alpha val="82000"/>
              </a:srgb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79512" y="692696"/>
          <a:ext cx="6823273" cy="574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746" name="Picture 2" descr="http://susanin.udm.ru/upload/iblock/10e/10ed7d816b74bf33138036c830f5d2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3658">
            <a:off x="5922214" y="363677"/>
            <a:ext cx="2858683" cy="21440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" name="Picture 2" descr="C:\Users\Bond\Desktop\мама\ПРОЕКТ\10655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653136"/>
            <a:ext cx="2483768" cy="1959580"/>
          </a:xfrm>
          <a:prstGeom prst="rect">
            <a:avLst/>
          </a:prstGeom>
          <a:noFill/>
        </p:spPr>
      </p:pic>
      <p:pic>
        <p:nvPicPr>
          <p:cNvPr id="31748" name="Picture 4" descr="http://image.tsn.ua/media/images2/original/Oct2013/3838623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54673">
            <a:off x="4337509" y="2116431"/>
            <a:ext cx="3229949" cy="21532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48000"/>
              </a:srgbClr>
            </a:gs>
            <a:gs pos="45000">
              <a:srgbClr val="FF7A00">
                <a:alpha val="67000"/>
              </a:srgbClr>
            </a:gs>
            <a:gs pos="70000">
              <a:srgbClr val="FF0300">
                <a:alpha val="82000"/>
              </a:srgb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331640" y="260648"/>
          <a:ext cx="6391225" cy="423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Bond\Desktop\мама\ПРОЕКТ\10655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653136"/>
            <a:ext cx="2483768" cy="1959580"/>
          </a:xfrm>
          <a:prstGeom prst="rect">
            <a:avLst/>
          </a:prstGeom>
          <a:noFill/>
        </p:spPr>
      </p:pic>
      <p:pic>
        <p:nvPicPr>
          <p:cNvPr id="32770" name="Picture 2" descr="http://omop.su/images/66/Breadin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77072"/>
            <a:ext cx="3359696" cy="251977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32772" name="Picture 4" descr="http://s3.hubimg.com/u/3573898_f5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18273">
            <a:off x="251520" y="260648"/>
            <a:ext cx="1872208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2774" name="Picture 6" descr="http://www.o-moloke.ru/staff_files/27285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49245">
            <a:off x="5940152" y="332656"/>
            <a:ext cx="2882342" cy="2160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48000"/>
              </a:srgbClr>
            </a:gs>
            <a:gs pos="45000">
              <a:srgbClr val="FF7A00">
                <a:alpha val="67000"/>
              </a:srgbClr>
            </a:gs>
            <a:gs pos="70000">
              <a:srgbClr val="FF0300">
                <a:alpha val="82000"/>
              </a:srgb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260648"/>
          <a:ext cx="781925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:\Users\Bond\Desktop\мама\ПРОЕКТ\10655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581128"/>
            <a:ext cx="2483768" cy="1959580"/>
          </a:xfrm>
          <a:prstGeom prst="rect">
            <a:avLst/>
          </a:prstGeom>
          <a:noFill/>
        </p:spPr>
      </p:pic>
      <p:pic>
        <p:nvPicPr>
          <p:cNvPr id="30722" name="Picture 2" descr="http://mediasubs.ru/group/uploads/ka/kak-raskrutit-svoj-resurs/image2/LWI3MWUtO.jpg"/>
          <p:cNvPicPr>
            <a:picLocks noChangeAspect="1" noChangeArrowheads="1"/>
          </p:cNvPicPr>
          <p:nvPr/>
        </p:nvPicPr>
        <p:blipFill>
          <a:blip r:embed="rId4" cstate="print"/>
          <a:srcRect l="16161" t="13079" r="17398" b="11060"/>
          <a:stretch>
            <a:fillRect/>
          </a:stretch>
        </p:blipFill>
        <p:spPr bwMode="auto">
          <a:xfrm>
            <a:off x="683568" y="5013176"/>
            <a:ext cx="1929318" cy="151216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0724" name="Picture 4" descr="http://mediasubs.ru/group/uploads/ho/hobbi/image2/WZiZDctM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989557"/>
            <a:ext cx="2242220" cy="14888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0726" name="Picture 6" descr="http://img02.darudar.org/s600/00/01/e7/bc/e7bcad1667bf16d3aee931a82ae98d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76672"/>
            <a:ext cx="1394520" cy="1394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Рецепт приготовления хлеба в домашних условиях: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052736"/>
            <a:ext cx="489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0070C0"/>
                </a:solidFill>
              </a:rPr>
              <a:t>Нам понадобится:</a:t>
            </a:r>
          </a:p>
          <a:p>
            <a:pPr algn="ctr"/>
            <a:r>
              <a:rPr lang="ru-RU" sz="3200" b="1" dirty="0" smtClean="0"/>
              <a:t>теплая вода – 2 ст.;</a:t>
            </a:r>
          </a:p>
          <a:p>
            <a:pPr algn="ctr"/>
            <a:r>
              <a:rPr lang="ru-RU" sz="3200" b="1" dirty="0" smtClean="0"/>
              <a:t>сахар – 4 ч. л.;</a:t>
            </a:r>
          </a:p>
          <a:p>
            <a:pPr algn="ctr"/>
            <a:r>
              <a:rPr lang="ru-RU" sz="3200" b="1" dirty="0" smtClean="0"/>
              <a:t>сухие </a:t>
            </a:r>
            <a:r>
              <a:rPr lang="ru-RU" sz="3200" b="1" dirty="0" smtClean="0"/>
              <a:t>дрожжи </a:t>
            </a:r>
            <a:r>
              <a:rPr lang="ru-RU" sz="3200" b="1" dirty="0" smtClean="0"/>
              <a:t>– 2 ч. л.;</a:t>
            </a:r>
          </a:p>
          <a:p>
            <a:pPr algn="ctr"/>
            <a:r>
              <a:rPr lang="ru-RU" sz="3200" b="1" dirty="0" smtClean="0"/>
              <a:t>соль – 2 ч. л.;</a:t>
            </a:r>
          </a:p>
          <a:p>
            <a:pPr algn="ctr"/>
            <a:r>
              <a:rPr lang="ru-RU" sz="3200" b="1" dirty="0" smtClean="0"/>
              <a:t>мука – 3,5-4 ст.</a:t>
            </a:r>
            <a:endParaRPr lang="ru-RU" sz="3200" b="1" dirty="0"/>
          </a:p>
        </p:txBody>
      </p:sp>
      <p:pic>
        <p:nvPicPr>
          <p:cNvPr id="36866" name="Picture 2" descr="http://fs.homegate.ru/file/322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4701">
            <a:off x="403639" y="1034197"/>
            <a:ext cx="1645739" cy="23990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6868" name="Picture 4" descr="http://mediasubs.ru/group/uploads/na/na-zavalinke/image2/WNmZjc2M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1545">
            <a:off x="6408259" y="987127"/>
            <a:ext cx="2274453" cy="170761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6870" name="Picture 6" descr="http://kosmetista.ru/uploads/images/00/78/83/2012/01/27/3b4e72.jpg"/>
          <p:cNvPicPr>
            <a:picLocks noChangeAspect="1" noChangeArrowheads="1"/>
          </p:cNvPicPr>
          <p:nvPr/>
        </p:nvPicPr>
        <p:blipFill>
          <a:blip r:embed="rId5" cstate="print"/>
          <a:srcRect l="17377" t="-1512" r="17608" b="209"/>
          <a:stretch>
            <a:fillRect/>
          </a:stretch>
        </p:blipFill>
        <p:spPr bwMode="auto">
          <a:xfrm rot="21375508">
            <a:off x="911818" y="3841447"/>
            <a:ext cx="1692347" cy="263691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6872" name="Picture 8" descr="http://www.molomo.ru/img/cos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1318">
            <a:off x="6302359" y="3544860"/>
            <a:ext cx="2595962" cy="17306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6874" name="Picture 10" descr="http://www.rsn-msk.ru/files/news/news_13058789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437112"/>
            <a:ext cx="2855640" cy="21417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904656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Интересные факты о хлебе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</a:rPr>
              <a:t>Самую большую булку хлеба испекли в </a:t>
            </a:r>
            <a:r>
              <a:rPr lang="ru-RU" sz="2800" b="1" dirty="0" smtClean="0">
                <a:solidFill>
                  <a:srgbClr val="7030A0"/>
                </a:solidFill>
              </a:rPr>
              <a:t>Мексике.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"Сэндвичи" названы в честь Графа Сэндвича - известного картежника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FF0000"/>
                </a:solidFill>
              </a:rPr>
              <a:t>Французы потребляют 67 кг. хлеба в год на душу населения — самый большой показатель по Европе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B050"/>
                </a:solidFill>
              </a:rPr>
              <a:t>На Руси хлеб в качестве оберега клали в колыбель к новорожденному, брали с собой, отправляясь в дальнюю дорогу.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B0F0"/>
                </a:solidFill>
              </a:rPr>
              <a:t>Если </a:t>
            </a:r>
            <a:r>
              <a:rPr lang="ru-RU" sz="2800" b="1" dirty="0" smtClean="0">
                <a:solidFill>
                  <a:srgbClr val="00B0F0"/>
                </a:solidFill>
              </a:rPr>
              <a:t>молодой человек и девушка откусят от одной буханки, они непременно влюбятся друг в друга</a:t>
            </a:r>
            <a:r>
              <a:rPr lang="ru-RU" sz="2800" b="1" dirty="0" smtClean="0">
                <a:solidFill>
                  <a:srgbClr val="00B0F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Считается, что нельзя оставлять на столе кусок хлеба, лежащий коркой вниз, - отпугнешь удачу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08720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8914" name="Picture 2" descr="http://archyvas.7md.lt/images/straipsniai/pr_2301_1_92w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6120680" cy="4039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2060"/>
            </a:solidFill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39536" y="404664"/>
            <a:ext cx="36349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34888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Если мы узнаем, почему взрослые так ценят хлеб, то будем бережнее относиться к нему. </a:t>
            </a:r>
            <a:endParaRPr lang="ru-RU" sz="3600" b="1" dirty="0"/>
          </a:p>
        </p:txBody>
      </p:sp>
      <p:pic>
        <p:nvPicPr>
          <p:cNvPr id="1026" name="Picture 2" descr="C:\Users\Bond\Desktop\мама\ПРОЕКТ\10655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725144"/>
            <a:ext cx="2483768" cy="1959580"/>
          </a:xfrm>
          <a:prstGeom prst="rect">
            <a:avLst/>
          </a:prstGeom>
          <a:noFill/>
        </p:spPr>
      </p:pic>
      <p:pic>
        <p:nvPicPr>
          <p:cNvPr id="1027" name="Picture 3" descr="C:\Users\Bond\Desktop\мама\ПРОЕКТ\ff9d018aae83fbc06b5feba5a75d8897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2987">
            <a:off x="1434322" y="4303047"/>
            <a:ext cx="3001378" cy="208762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028" name="Picture 4" descr="C:\Users\Bond\Desktop\мама\ПРОЕКТ\glxwzfohu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1590">
            <a:off x="6501275" y="410383"/>
            <a:ext cx="2273829" cy="170537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029" name="Picture 5" descr="C:\Users\Bond\Desktop\мама\ПРОЕКТ\3-vam-neobhodima-setka-podovaya-transporterna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46168">
            <a:off x="292998" y="486034"/>
            <a:ext cx="2446927" cy="161252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924" y="908720"/>
            <a:ext cx="53023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348880"/>
            <a:ext cx="562955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ru-RU" sz="3600" b="1" dirty="0" smtClean="0"/>
              <a:t>Узнать о значении хлеба </a:t>
            </a:r>
          </a:p>
          <a:p>
            <a:pPr marL="342900" indent="-342900" algn="ctr"/>
            <a:r>
              <a:rPr lang="ru-RU" sz="3600" b="1" dirty="0" smtClean="0"/>
              <a:t>в жизни человека.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0" name="Picture 2" descr="C:\Users\Bond\Desktop\мама\ПРОЕКТ\104283989_large_hleb203d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3472">
            <a:off x="694044" y="3685105"/>
            <a:ext cx="3647728" cy="2735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/>
        </p:spPr>
      </p:pic>
      <p:pic>
        <p:nvPicPr>
          <p:cNvPr id="7" name="Picture 2" descr="C:\Users\Bond\Desktop\мама\ПРОЕКТ\10655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725144"/>
            <a:ext cx="2483768" cy="1959580"/>
          </a:xfrm>
          <a:prstGeom prst="rect">
            <a:avLst/>
          </a:prstGeom>
          <a:noFill/>
        </p:spPr>
      </p:pic>
      <p:pic>
        <p:nvPicPr>
          <p:cNvPr id="2051" name="Picture 3" descr="C:\Users\Bond\Desktop\мама\ПРОЕКТ\x_4dba6ece1.jpg"/>
          <p:cNvPicPr>
            <a:picLocks noChangeAspect="1" noChangeArrowheads="1"/>
          </p:cNvPicPr>
          <p:nvPr/>
        </p:nvPicPr>
        <p:blipFill>
          <a:blip r:embed="rId5" cstate="print"/>
          <a:srcRect t="10825" b="5280"/>
          <a:stretch>
            <a:fillRect/>
          </a:stretch>
        </p:blipFill>
        <p:spPr bwMode="auto">
          <a:xfrm rot="292069">
            <a:off x="5729454" y="378453"/>
            <a:ext cx="2859189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75146" y="332656"/>
            <a:ext cx="23192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Bond\Desktop\мама\ПРОЕКТ\10655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5013176"/>
            <a:ext cx="2064504" cy="1628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2060848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Изучить историю возникновения хлеба. 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Узнать, почему хлеб называют хлебом.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Понять и оценить роль хлеба в годы Великой Отечественной войны. 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Узнать </a:t>
            </a:r>
            <a:r>
              <a:rPr lang="ru-RU" sz="2800" b="1" dirty="0" smtClean="0"/>
              <a:t>рецепт приготовления хлеба.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Провести анкетирование среди учеников нашей школы.</a:t>
            </a:r>
            <a:endParaRPr lang="ru-RU" sz="2800" b="1" dirty="0"/>
          </a:p>
        </p:txBody>
      </p:sp>
      <p:pic>
        <p:nvPicPr>
          <p:cNvPr id="1026" name="Picture 2" descr="C:\Users\Bond\Desktop\мама\ПРОЕКТ\full_Vnemshodyatsyazemlyainebo.jpg"/>
          <p:cNvPicPr>
            <a:picLocks noChangeAspect="1" noChangeArrowheads="1"/>
          </p:cNvPicPr>
          <p:nvPr/>
        </p:nvPicPr>
        <p:blipFill>
          <a:blip r:embed="rId3" cstate="print"/>
          <a:srcRect r="8089"/>
          <a:stretch>
            <a:fillRect/>
          </a:stretch>
        </p:blipFill>
        <p:spPr bwMode="auto">
          <a:xfrm rot="680471">
            <a:off x="6431868" y="395277"/>
            <a:ext cx="2256796" cy="156327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27" name="Picture 3" descr="C:\Users\Bond\Desktop\мама\ПРОЕКТ\br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656"/>
            <a:ext cx="2395557" cy="134151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itnessbloggen.burst.no/wp-content/uploads/2011/06/bread-672x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3996445" cy="266429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7652" name="Picture 4" descr="http://www.zimbablog.com/zimbuploads/2013/06/Br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058" y="260648"/>
            <a:ext cx="3910778" cy="25922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7654" name="Picture 6" descr="http://gazeta.a42.ru/images/lenta/13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3744416" cy="280831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7656" name="Picture 8" descr="http://www.v3wall.com/wallpaper/medium/1008/medium_20100829122636576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01008"/>
            <a:ext cx="3744416" cy="280831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7658" name="Picture 10" descr="http://mediasubs.ru/group/uploads/ob/obsuzhdenie-dajdzhesta-kulinariya/image2/WIyMzA5M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484784"/>
            <a:ext cx="3456384" cy="36752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rosukrinform.com/media/k2/items/cache/3dfdd3f6c49a26bb6c39d94157ecb92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47054" cy="331073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8676" name="Picture 4" descr="http://board.agrobiznes.com.ua/photos/2013/04/8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4799856" cy="359989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6" name="Выгнутая вправо стрелка 5"/>
          <p:cNvSpPr/>
          <p:nvPr/>
        </p:nvSpPr>
        <p:spPr>
          <a:xfrm rot="19435374">
            <a:off x="4899337" y="763591"/>
            <a:ext cx="1584176" cy="1872208"/>
          </a:xfrm>
          <a:prstGeom prst="curvedLeftArrow">
            <a:avLst>
              <a:gd name="adj1" fmla="val 15600"/>
              <a:gd name="adj2" fmla="val 33275"/>
              <a:gd name="adj3" fmla="val 25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рест 6"/>
          <p:cNvSpPr/>
          <p:nvPr/>
        </p:nvSpPr>
        <p:spPr>
          <a:xfrm>
            <a:off x="6444208" y="764704"/>
            <a:ext cx="504056" cy="504056"/>
          </a:xfrm>
          <a:prstGeom prst="plus">
            <a:avLst>
              <a:gd name="adj" fmla="val 35831"/>
            </a:avLst>
          </a:prstGeom>
          <a:solidFill>
            <a:srgbClr val="00206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Bond\Desktop\мама\ПРОЕКТ\10655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437112"/>
            <a:ext cx="2483768" cy="1959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260648"/>
            <a:ext cx="502304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/>
              <a:t>Национальные </a:t>
            </a:r>
            <a:r>
              <a:rPr lang="ru-RU" sz="3600" dirty="0" smtClean="0"/>
              <a:t>рецепты </a:t>
            </a:r>
            <a:endParaRPr lang="ru-RU" sz="3600" dirty="0"/>
          </a:p>
        </p:txBody>
      </p:sp>
      <p:grpSp>
        <p:nvGrpSpPr>
          <p:cNvPr id="19" name="Группа 18"/>
          <p:cNvGrpSpPr/>
          <p:nvPr/>
        </p:nvGrpSpPr>
        <p:grpSpPr>
          <a:xfrm rot="21245682">
            <a:off x="4888170" y="4467077"/>
            <a:ext cx="2088232" cy="2054476"/>
            <a:chOff x="755576" y="3645024"/>
            <a:chExt cx="2088232" cy="205447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59632" y="3645024"/>
              <a:ext cx="11153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Каравай</a:t>
              </a:r>
              <a:endParaRPr lang="ru-RU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026" name="Picture 2" descr="http://pics.rbc.ru/img/cnews/2007/09/05/1a.jpg"/>
            <p:cNvPicPr>
              <a:picLocks noChangeAspect="1" noChangeArrowheads="1"/>
            </p:cNvPicPr>
            <p:nvPr/>
          </p:nvPicPr>
          <p:blipFill>
            <a:blip r:embed="rId2" cstate="print"/>
            <a:srcRect l="8287" t="4250" r="11607"/>
            <a:stretch>
              <a:fillRect/>
            </a:stretch>
          </p:blipFill>
          <p:spPr bwMode="auto">
            <a:xfrm>
              <a:off x="755576" y="4077072"/>
              <a:ext cx="2088232" cy="1622428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</p:pic>
      </p:grpSp>
      <p:grpSp>
        <p:nvGrpSpPr>
          <p:cNvPr id="20" name="Группа 19"/>
          <p:cNvGrpSpPr/>
          <p:nvPr/>
        </p:nvGrpSpPr>
        <p:grpSpPr>
          <a:xfrm rot="310732">
            <a:off x="2721819" y="3152275"/>
            <a:ext cx="1944216" cy="2171427"/>
            <a:chOff x="3275856" y="3789040"/>
            <a:chExt cx="1944216" cy="2171427"/>
          </a:xfrm>
        </p:grpSpPr>
        <p:pic>
          <p:nvPicPr>
            <p:cNvPr id="1028" name="Picture 4" descr="http://img1.liveinternet.ru/images/attach/b/4/103/804/103804497_cvnXFGhmy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4221088"/>
              <a:ext cx="1944216" cy="1739379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635896" y="3789040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B050"/>
                  </a:solidFill>
                </a:rPr>
                <a:t> Бисквит</a:t>
              </a:r>
              <a:endParaRPr lang="ru-RU" sz="2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347864" y="1124744"/>
            <a:ext cx="2592288" cy="1912278"/>
            <a:chOff x="6012160" y="3861048"/>
            <a:chExt cx="2592288" cy="191227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876256" y="5373216"/>
              <a:ext cx="9220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</a:rPr>
                <a:t>Лаваш</a:t>
              </a:r>
              <a:endParaRPr lang="ru-RU" sz="2000" b="1" dirty="0">
                <a:solidFill>
                  <a:srgbClr val="FFFF00"/>
                </a:solidFill>
              </a:endParaRPr>
            </a:p>
          </p:txBody>
        </p:sp>
        <p:pic>
          <p:nvPicPr>
            <p:cNvPr id="1030" name="Picture 6" descr="http://gorod.tomsk.ru/uploads/33551/1242187151/lav1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2160" y="3861048"/>
              <a:ext cx="2592288" cy="1495768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</p:pic>
      </p:grpSp>
      <p:grpSp>
        <p:nvGrpSpPr>
          <p:cNvPr id="21" name="Группа 20"/>
          <p:cNvGrpSpPr/>
          <p:nvPr/>
        </p:nvGrpSpPr>
        <p:grpSpPr>
          <a:xfrm rot="543358">
            <a:off x="6590865" y="3304925"/>
            <a:ext cx="2229353" cy="1844064"/>
            <a:chOff x="6348312" y="1124744"/>
            <a:chExt cx="2229353" cy="1844064"/>
          </a:xfrm>
        </p:grpSpPr>
        <p:pic>
          <p:nvPicPr>
            <p:cNvPr id="1032" name="Picture 8" descr="http://img1.liveinternet.ru/images/attach/c/2/69/218/69218482_1294996335_27_847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48312" y="1124744"/>
              <a:ext cx="2184128" cy="144016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353529" y="2568698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B0F0"/>
                  </a:solidFill>
                </a:rPr>
                <a:t>Пицца</a:t>
              </a:r>
              <a:endParaRPr lang="ru-RU" sz="2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95536" y="980728"/>
            <a:ext cx="2249954" cy="1928268"/>
            <a:chOff x="539552" y="1124744"/>
            <a:chExt cx="2249954" cy="1928268"/>
          </a:xfrm>
        </p:grpSpPr>
        <p:pic>
          <p:nvPicPr>
            <p:cNvPr id="1034" name="Picture 10" descr="http://img1.liveinternet.ru/images/attach/c/5/92/255/92255745_or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1556792"/>
              <a:ext cx="2249954" cy="14962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115616" y="1124744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Тортилья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045848">
            <a:off x="323060" y="4303971"/>
            <a:ext cx="2088232" cy="1957439"/>
            <a:chOff x="2843808" y="1480853"/>
            <a:chExt cx="2088232" cy="1957439"/>
          </a:xfrm>
        </p:grpSpPr>
        <p:pic>
          <p:nvPicPr>
            <p:cNvPr id="1038" name="Picture 14" descr="http://img1.liveinternet.ru/images/attach/c/2/73/101/73101601_1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43808" y="1480853"/>
              <a:ext cx="2088232" cy="15661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131840" y="306896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Ржаной хлеб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804248" y="908720"/>
            <a:ext cx="2099924" cy="1990056"/>
            <a:chOff x="4139952" y="3789040"/>
            <a:chExt cx="2099924" cy="1990056"/>
          </a:xfrm>
        </p:grpSpPr>
        <p:pic>
          <p:nvPicPr>
            <p:cNvPr id="1036" name="Picture 12" descr="http://s2.justapinchassets.com/images/recipe/8/3/7/6/0/large.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39952" y="4221088"/>
              <a:ext cx="2099924" cy="155800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4139952" y="3789040"/>
              <a:ext cx="2089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70C0"/>
                  </a:solidFill>
                </a:rPr>
                <a:t>Французский </a:t>
              </a:r>
              <a:r>
                <a:rPr lang="ru-RU" b="1" dirty="0" smtClean="0">
                  <a:solidFill>
                    <a:srgbClr val="0070C0"/>
                  </a:solidFill>
                </a:rPr>
                <a:t>багет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Bond\Desktop\мама\ПРОЕКТ\800x600_gYw0DCX4M3Z90zPl01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026">
            <a:off x="894175" y="572960"/>
            <a:ext cx="2421098" cy="3381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9699" name="Picture 3" descr="C:\Users\Bond\Desktop\мама\img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586" y="625450"/>
            <a:ext cx="2990850" cy="2190750"/>
          </a:xfrm>
          <a:prstGeom prst="rect">
            <a:avLst/>
          </a:prstGeom>
          <a:noFill/>
        </p:spPr>
      </p:pic>
      <p:pic>
        <p:nvPicPr>
          <p:cNvPr id="29700" name="Picture 4" descr="C:\Users\Bond\Desktop\мама\img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32656"/>
            <a:ext cx="3928095" cy="3034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9701" name="Picture 5" descr="C:\Users\Bond\Desktop\мама\img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645024"/>
            <a:ext cx="3998962" cy="2929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4653136"/>
            <a:ext cx="4392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В дыму ленинградское небо</a:t>
            </a:r>
          </a:p>
          <a:p>
            <a:pPr algn="ctr"/>
            <a:r>
              <a:rPr lang="ru-RU" sz="2200" b="1" dirty="0" smtClean="0"/>
              <a:t> На горше смертельных ран</a:t>
            </a:r>
          </a:p>
          <a:p>
            <a:pPr algn="ctr"/>
            <a:r>
              <a:rPr lang="ru-RU" sz="2200" b="1" dirty="0" smtClean="0"/>
              <a:t> Тяжкого хлеба, блокадного хлеба</a:t>
            </a:r>
          </a:p>
          <a:p>
            <a:pPr algn="ctr"/>
            <a:r>
              <a:rPr lang="ru-RU" sz="2200" b="1" dirty="0" smtClean="0"/>
              <a:t> Сто двадцать пять грамм.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32656"/>
            <a:ext cx="7185992" cy="61653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1.	Любишь ли ты хлеб?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     А) Да 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     Б) Нет 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     В) Не очень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2. Как часто вы употребляете хлеб?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      А) каждый день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      Б)  через день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      В) дин раз в неделю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3. Ваша мама или бабушка сами пекут хлеб, или вы покупаете его в магазине?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     А) покупаем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     Б) </a:t>
            </a:r>
            <a:r>
              <a:rPr lang="ru-RU" sz="6400" b="1" dirty="0" err="1" smtClean="0">
                <a:solidFill>
                  <a:srgbClr val="002060"/>
                </a:solidFill>
              </a:rPr>
              <a:t>пекём</a:t>
            </a:r>
            <a:endParaRPr lang="ru-RU" sz="6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     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4. Какой хлеб любите больше всего?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     А) чёрный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     Б) белый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5. Что вы делаете с оставшимся хлебом?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     А) Весь доедаем 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     Б) Делаем сухарики 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     В) Убираем до следующего раза 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     Г) Собираем крошки и кормлю птиц 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     Д) Выкидываем </a:t>
            </a:r>
          </a:p>
          <a:p>
            <a:endParaRPr lang="ru-RU" dirty="0"/>
          </a:p>
        </p:txBody>
      </p:sp>
      <p:pic>
        <p:nvPicPr>
          <p:cNvPr id="4" name="Picture 2" descr="C:\Users\Bond\Desktop\мама\ПРОЕКТ\10655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221088"/>
            <a:ext cx="2483768" cy="1959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324</Words>
  <Application>Microsoft Office PowerPoint</Application>
  <PresentationFormat>Экран (4:3)</PresentationFormat>
  <Paragraphs>90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Хлеб в жизни людей!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Рецепт приготовления хлеба в домашних условиях:</vt:lpstr>
      <vt:lpstr>Интересные факты о хлебе.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в жизни людей!</dc:title>
  <dc:creator>Администратор</dc:creator>
  <cp:lastModifiedBy>Bond</cp:lastModifiedBy>
  <cp:revision>59</cp:revision>
  <dcterms:created xsi:type="dcterms:W3CDTF">2014-01-23T12:52:47Z</dcterms:created>
  <dcterms:modified xsi:type="dcterms:W3CDTF">2014-03-16T17:22:46Z</dcterms:modified>
</cp:coreProperties>
</file>